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3" r:id="rId4"/>
    <p:sldId id="294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89" r:id="rId18"/>
    <p:sldId id="290" r:id="rId19"/>
    <p:sldId id="291" r:id="rId20"/>
    <p:sldId id="292" r:id="rId21"/>
    <p:sldId id="271" r:id="rId22"/>
    <p:sldId id="272" r:id="rId23"/>
    <p:sldId id="273" r:id="rId24"/>
    <p:sldId id="274" r:id="rId25"/>
    <p:sldId id="275" r:id="rId26"/>
    <p:sldId id="276" r:id="rId27"/>
    <p:sldId id="286" r:id="rId28"/>
    <p:sldId id="287" r:id="rId29"/>
    <p:sldId id="28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CC0000"/>
    <a:srgbClr val="FF0000"/>
    <a:srgbClr val="0099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D875D-4864-4C08-9E7A-3222AC451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C733F-8039-45C5-9AD3-ABE257F7C7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22E41-65B9-46D9-BDDA-9758C1CFB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0BCE-95D2-48BE-8361-355426FE44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D1AE5-4332-4481-8B30-18445F49F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75FCB-AA3E-4D59-9D7A-CCEB2A1E29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29F41-A9D4-47CB-A753-D575283675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A9DA6-E5CB-49B8-BA86-970F7CD30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D5CF7-F32F-4D76-AF3B-62F5B57B4D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3D6F-6160-4C37-B57E-1D0373D013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C4AC8-8D10-4795-8A96-EBF9CA043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53D4F5-0D75-451F-AF1E-EC47049CB5B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art5.karelia.ru/photo/16/176/14283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oikompas.ru/img/compas/2008-06-20/detskoe_pitanie/28156837_orig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oikompas.ru/img/compas/2008-06-20/detskoe_pitanie/43376636_or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moikompas.ru/img/compas/2008-06-20/detskoe_pitanie/21429322_orig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art5.karelia.ru/photo/16/176/14283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oikompas.ru/img/compas/2008-06-20/detskoe_pitanie/10443806_orig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oikompas.ru/img/compas/2008-06-20/detskoe_pitanie/13093373_orig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1470025"/>
          </a:xfrm>
        </p:spPr>
        <p:txBody>
          <a:bodyPr/>
          <a:lstStyle/>
          <a:p>
            <a:r>
              <a:rPr lang="ru-RU" sz="4800" b="1" i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aramond Pro Bold" pitchFamily="18" charset="0"/>
              </a:rPr>
              <a:t>ПСИХОЛОГИЯ </a:t>
            </a:r>
            <a:br>
              <a:rPr lang="ru-RU" sz="4800" b="1" i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aramond Pro Bold" pitchFamily="18" charset="0"/>
              </a:rPr>
            </a:br>
            <a:r>
              <a:rPr lang="ru-RU" sz="4800" b="1" i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aramond Pro Bold" pitchFamily="18" charset="0"/>
              </a:rPr>
              <a:t>ЗДОРОВОГО ПИТАНИЯ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00438"/>
            <a:ext cx="3960812" cy="2303462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ffectLst/>
        </p:spPr>
      </p:pic>
      <p:pic>
        <p:nvPicPr>
          <p:cNvPr id="2053" name="Picture 5" descr="0G6ZJCABFBN3ICAX88Y6DCARB4JT5CAA4A65WCA0VFGTWCA7BZOS9CA21QI44CAZRLH0ICAYIS603CAAPNMZOCAAK1XPOCAC9O92WCAS0V38ICAK9L68QCASUAP4ICATUO8JOCAWTZR2XCAV2MA01CACPIZ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56585">
            <a:off x="395288" y="3284538"/>
            <a:ext cx="2447925" cy="1947862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2054" name="Picture 6" descr="Картинка 63 из 1071">
            <a:hlinkClick r:id="rId4"/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5" cstate="print"/>
          <a:srcRect/>
          <a:stretch>
            <a:fillRect/>
          </a:stretch>
        </p:blipFill>
        <p:spPr>
          <a:xfrm rot="1811760">
            <a:off x="6372225" y="3429000"/>
            <a:ext cx="2447925" cy="1878013"/>
          </a:xfrm>
          <a:noFill/>
          <a:ln w="76200" cmpd="tri">
            <a:solidFill>
              <a:srgbClr val="00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1663"/>
            <a:ext cx="8229600" cy="29845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FFCC00"/>
                </a:solidFill>
              </a:rPr>
              <a:t>Желтый – дыня, ананас – это цвет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FFCC00"/>
                </a:solidFill>
              </a:rPr>
              <a:t>здоровья, он помогает при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FFCC00"/>
                </a:solidFill>
              </a:rPr>
              <a:t>депрессиях и неврозах. </a:t>
            </a:r>
          </a:p>
        </p:txBody>
      </p:sp>
      <p:pic>
        <p:nvPicPr>
          <p:cNvPr id="12292" name="Picture 4" descr="пища для моз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889375" cy="2447925"/>
          </a:xfrm>
          <a:prstGeom prst="rect">
            <a:avLst/>
          </a:prstGeom>
          <a:noFill/>
          <a:ln w="76200" cmpd="tri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2293" name="Picture 5" descr="p79_smil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724400"/>
            <a:ext cx="1366838" cy="1368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3240088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9900"/>
                </a:solidFill>
              </a:rPr>
              <a:t>Зеленый – яблоки, любая зелень,горох – рассеивает отрицательные эмоции,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9900"/>
                </a:solidFill>
              </a:rPr>
              <a:t>обладает снотворным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9900"/>
                </a:solidFill>
              </a:rPr>
              <a:t>действием, улучшает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>
                <a:solidFill>
                  <a:srgbClr val="009900"/>
                </a:solidFill>
              </a:rPr>
              <a:t>работу сердца. </a:t>
            </a:r>
            <a:br>
              <a:rPr lang="ru-RU" b="1" i="1">
                <a:solidFill>
                  <a:srgbClr val="009900"/>
                </a:solidFill>
              </a:rPr>
            </a:br>
            <a:r>
              <a:rPr lang="ru-RU" b="1" i="1">
                <a:solidFill>
                  <a:srgbClr val="009900"/>
                </a:solidFill>
              </a:rPr>
              <a:t/>
            </a:r>
            <a:br>
              <a:rPr lang="ru-RU" b="1" i="1">
                <a:solidFill>
                  <a:srgbClr val="009900"/>
                </a:solidFill>
              </a:rPr>
            </a:br>
            <a:endParaRPr lang="ru-RU" b="1" i="1">
              <a:solidFill>
                <a:srgbClr val="009900"/>
              </a:solidFill>
            </a:endParaRPr>
          </a:p>
        </p:txBody>
      </p:sp>
      <p:pic>
        <p:nvPicPr>
          <p:cNvPr id="13316" name="Picture 4" descr="3451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4427537" cy="322580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049713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Синий – водоросли, черника,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ежевика – успокаивает сердцебиение,снижает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кровяное давление,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помогает при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расстройстве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кишечника. </a:t>
            </a:r>
            <a:br>
              <a:rPr lang="ru-RU" sz="2800" b="1" i="1">
                <a:solidFill>
                  <a:schemeClr val="accent2"/>
                </a:solidFill>
              </a:rPr>
            </a:br>
            <a:r>
              <a:rPr lang="ru-RU" sz="2800" b="1" i="1">
                <a:solidFill>
                  <a:schemeClr val="accent2"/>
                </a:solidFill>
              </a:rPr>
              <a:t/>
            </a:r>
            <a:br>
              <a:rPr lang="ru-RU" sz="2800" b="1" i="1">
                <a:solidFill>
                  <a:schemeClr val="accent2"/>
                </a:solidFill>
              </a:rPr>
            </a:br>
            <a:endParaRPr lang="ru-RU" sz="2800" b="1" i="1">
              <a:solidFill>
                <a:schemeClr val="accent2"/>
              </a:solidFill>
            </a:endParaRPr>
          </a:p>
        </p:txBody>
      </p:sp>
      <p:pic>
        <p:nvPicPr>
          <p:cNvPr id="14341" name="Picture 5" descr="питание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133600"/>
            <a:ext cx="3671887" cy="43910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42" name="Picture 6" descr="p79_smil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941888"/>
            <a:ext cx="1152525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43815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b="1" i="1">
                <a:solidFill>
                  <a:schemeClr val="accent2"/>
                </a:solidFill>
              </a:rPr>
              <a:t>Фиолетовый – виноград, слива – улучшает зрение и хорошо успокаивает при тревогах и беспокойствах. </a:t>
            </a:r>
            <a:br>
              <a:rPr lang="ru-RU" b="1" i="1">
                <a:solidFill>
                  <a:schemeClr val="accent2"/>
                </a:solidFill>
              </a:rPr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5364" name="Picture 4" descr="thumb_006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4537075" cy="3817937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34417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Меню из продуктов, 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которые помогут вам..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6388" name="img_0" descr="28156837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08" y="2846114"/>
            <a:ext cx="5318946" cy="3083216"/>
          </a:xfrm>
          <a:noFill/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17145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…улучшить память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Морковь</a:t>
            </a:r>
            <a:r>
              <a:rPr lang="ru-RU" dirty="0" smtClean="0"/>
              <a:t>- особенно облегчает заучивание чего-либо наизусть за счет того, что стимулирует обмен веществ в мозгу. Наш совет: перед зубрежкой съесть тарелку тертой моркови с растительным маслом.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Ананас </a:t>
            </a:r>
            <a:r>
              <a:rPr lang="ru-RU" dirty="0" smtClean="0"/>
              <a:t>– любимый фрукт театральных и музыкальных звезд. Тот, кому необходимо удерживать в памяти большой объем текста, нуждается в витамине С.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Авакадо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источник энергии для кратковременной памяти(например, при составлении планов)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…сконцентрировать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внимание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Креветки </a:t>
            </a:r>
            <a:r>
              <a:rPr lang="ru-RU" dirty="0" smtClean="0"/>
              <a:t>деликатес для мозга: снабжает его важнейшими жирными кислотами, которые не дадут вашему вниманию ослабнуть. Достаточно 100 грамм в день, только после кулинарной обработки (варки или жаренья)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01038" cy="528641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Репчатый лук </a:t>
            </a:r>
            <a:r>
              <a:rPr lang="ru-RU" dirty="0" smtClean="0"/>
              <a:t>помогает при умственном переутомлении или психической усталости. Способствует разжижению крови, улучшает снабжение мозга кислородом. Доза: минимум половина луковицы ежедневно.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Орехи</a:t>
            </a:r>
            <a:r>
              <a:rPr lang="ru-RU" dirty="0" smtClean="0"/>
              <a:t> особенно хороши, если вам предстоит умственный «марафон». Укрепляет нервную систему, стимулируют деятельность мозга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…достичь творческого озарения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504351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Инжир </a:t>
            </a:r>
            <a:r>
              <a:rPr lang="ru-RU" dirty="0" smtClean="0"/>
              <a:t>освобождает голову для новых идей. Содержащееся в нем вещество, эфирные масла разжижают кровь, мозг лучше снабжается кислородом.</a:t>
            </a:r>
          </a:p>
          <a:p>
            <a:r>
              <a:rPr lang="ru-RU" dirty="0" smtClean="0"/>
              <a:t>Тмин может спровоцировать рождение гениальных идей. Эфирные масла, содержащиеся в нем, стимулируют всю нервную систему. Тот, кто нуждается в творческой активности мозга, должен пить чай из тмина.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0"/>
            <a:ext cx="9083675" cy="4365625"/>
          </a:xfrm>
        </p:spPr>
        <p:txBody>
          <a:bodyPr/>
          <a:lstStyle/>
          <a:p>
            <a:r>
              <a:rPr lang="ru-RU" sz="2800" b="1" i="1">
                <a:solidFill>
                  <a:schemeClr val="accent2"/>
                </a:solidFill>
              </a:rPr>
              <a:t>«Скажи мне, что ты ешь, и я скажу, кто </a:t>
            </a:r>
            <a:br>
              <a:rPr lang="ru-RU" sz="2800" b="1" i="1">
                <a:solidFill>
                  <a:schemeClr val="accent2"/>
                </a:solidFill>
              </a:rPr>
            </a:br>
            <a:r>
              <a:rPr lang="ru-RU" sz="2800" b="1" i="1">
                <a:solidFill>
                  <a:schemeClr val="accent2"/>
                </a:solidFill>
              </a:rPr>
              <a:t>ты» - один из вариантов всем известной мудрости. То, как мы едим, что и в каких количествах – это величина не только физиологическая,но и во многих аспектах </a:t>
            </a:r>
            <a:r>
              <a:rPr lang="ru-RU" sz="2800" b="1" i="1" u="sng">
                <a:solidFill>
                  <a:schemeClr val="accent2"/>
                </a:solidFill>
              </a:rPr>
              <a:t>психологическая</a:t>
            </a:r>
            <a:r>
              <a:rPr lang="ru-RU" sz="2800" b="1" i="1">
                <a:solidFill>
                  <a:schemeClr val="accent2"/>
                </a:solidFill>
              </a:rPr>
              <a:t>.</a:t>
            </a:r>
            <a:r>
              <a:rPr lang="ru-RU" sz="2800">
                <a:solidFill>
                  <a:schemeClr val="accent2"/>
                </a:solidFill>
              </a:rPr>
              <a:t> </a:t>
            </a:r>
            <a:br>
              <a:rPr lang="ru-RU" sz="2800">
                <a:solidFill>
                  <a:schemeClr val="accent2"/>
                </a:solidFill>
              </a:rPr>
            </a:br>
            <a:endParaRPr lang="ru-RU" sz="2800">
              <a:solidFill>
                <a:schemeClr val="accent2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3357563"/>
            <a:ext cx="5545138" cy="3311525"/>
          </a:xfrm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r>
              <a:rPr lang="ru-RU" dirty="0" smtClean="0">
                <a:solidFill>
                  <a:schemeClr val="accent2"/>
                </a:solidFill>
              </a:rPr>
              <a:t>успешно грызть гранит науки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Капуста</a:t>
            </a:r>
            <a:r>
              <a:rPr lang="ru-RU" dirty="0" smtClean="0"/>
              <a:t> снимает нервозность, так как снижает активность щитовидной железы. Чтобы прошел «</a:t>
            </a:r>
            <a:r>
              <a:rPr lang="ru-RU" dirty="0" err="1" smtClean="0"/>
              <a:t>мандраж</a:t>
            </a:r>
            <a:r>
              <a:rPr lang="ru-RU" dirty="0" smtClean="0"/>
              <a:t>», </a:t>
            </a:r>
            <a:r>
              <a:rPr lang="ru-RU" dirty="0" err="1" smtClean="0"/>
              <a:t>съеште</a:t>
            </a:r>
            <a:r>
              <a:rPr lang="ru-RU" dirty="0" smtClean="0"/>
              <a:t> салат из капусты перед экзаменами, и вы спокойно к ним подготовитесь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Лимон </a:t>
            </a:r>
            <a:r>
              <a:rPr lang="ru-RU" dirty="0" smtClean="0"/>
              <a:t>освежает мысли и облегчает восприятие информации за счет ударной дозы витамина С 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3</a:t>
            </a:r>
            <a:r>
              <a:rPr lang="ru-RU" sz="3600" b="1" dirty="0" smtClean="0">
                <a:solidFill>
                  <a:schemeClr val="accent2"/>
                </a:solidFill>
              </a:rPr>
              <a:t> способа </a:t>
            </a:r>
            <a:r>
              <a:rPr lang="ru-RU" sz="3600" b="1" dirty="0">
                <a:solidFill>
                  <a:schemeClr val="accent2"/>
                </a:solidFill>
              </a:rPr>
              <a:t>воспитать </a:t>
            </a:r>
            <a:r>
              <a:rPr lang="ru-RU" sz="3600" b="1" dirty="0" smtClean="0">
                <a:solidFill>
                  <a:schemeClr val="accent2"/>
                </a:solidFill>
              </a:rPr>
              <a:t>у себя</a:t>
            </a:r>
            <a:r>
              <a:rPr lang="ru-RU" sz="3600" b="1" dirty="0" smtClean="0">
                <a:solidFill>
                  <a:schemeClr val="accent2"/>
                </a:solidFill>
              </a:rPr>
              <a:t> </a:t>
            </a:r>
            <a:r>
              <a:rPr lang="ru-RU" sz="3600" b="1" dirty="0">
                <a:solidFill>
                  <a:schemeClr val="accent2"/>
                </a:solidFill>
              </a:rPr>
              <a:t>правильное отношение к пище</a:t>
            </a:r>
            <a:br>
              <a:rPr lang="ru-RU" sz="3600" b="1" dirty="0">
                <a:solidFill>
                  <a:schemeClr val="accent2"/>
                </a:solidFill>
              </a:rPr>
            </a:b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18436" name="img_5" descr="43376636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1557338"/>
            <a:ext cx="3673475" cy="4967287"/>
          </a:xfrm>
          <a:noFill/>
          <a:ln w="76200" cmpd="tri">
            <a:solidFill>
              <a:schemeClr val="accent2"/>
            </a:solidFill>
          </a:ln>
        </p:spPr>
      </p:pic>
      <p:pic>
        <p:nvPicPr>
          <p:cNvPr id="18437" name="Picture 5" descr="p79_smil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5805488"/>
            <a:ext cx="817563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435975" cy="597535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rgbClr val="CC0000"/>
                </a:solidFill>
              </a:rPr>
              <a:t>1.</a:t>
            </a:r>
            <a:r>
              <a:rPr lang="ru-RU" dirty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</a:rPr>
              <a:t>Не ограничивайте </a:t>
            </a:r>
            <a:r>
              <a:rPr lang="ru-RU" b="1" i="1" dirty="0" smtClean="0">
                <a:solidFill>
                  <a:srgbClr val="CC0000"/>
                </a:solidFill>
              </a:rPr>
              <a:t>себя</a:t>
            </a:r>
            <a:r>
              <a:rPr lang="ru-RU" b="1" i="1" dirty="0" smtClean="0">
                <a:solidFill>
                  <a:srgbClr val="CC0000"/>
                </a:solidFill>
              </a:rPr>
              <a:t> </a:t>
            </a:r>
            <a:r>
              <a:rPr lang="ru-RU" b="1" i="1" dirty="0">
                <a:solidFill>
                  <a:srgbClr val="CC0000"/>
                </a:solidFill>
              </a:rPr>
              <a:t>в </a:t>
            </a:r>
            <a:r>
              <a:rPr lang="ru-RU" b="1" i="1" dirty="0" smtClean="0">
                <a:solidFill>
                  <a:srgbClr val="CC0000"/>
                </a:solidFill>
              </a:rPr>
              <a:t>еде, но в то же время не злоупотребляйте…</a:t>
            </a:r>
            <a:r>
              <a:rPr lang="ru-RU" i="1" dirty="0" smtClean="0"/>
              <a:t> </a:t>
            </a:r>
            <a:r>
              <a:rPr lang="ru-RU" b="1" i="1" dirty="0"/>
              <a:t>Ограничения могут привести к </a:t>
            </a:r>
            <a:r>
              <a:rPr lang="ru-RU" b="1" i="1" dirty="0" err="1"/>
              <a:t>равзитию</a:t>
            </a:r>
            <a:r>
              <a:rPr lang="ru-RU" b="1" i="1" dirty="0"/>
              <a:t> </a:t>
            </a:r>
            <a:r>
              <a:rPr lang="ru-RU" b="1" i="1" dirty="0" err="1"/>
              <a:t>анорексии</a:t>
            </a:r>
            <a:r>
              <a:rPr lang="ru-RU" b="1" i="1" dirty="0"/>
              <a:t> </a:t>
            </a:r>
            <a:r>
              <a:rPr lang="ru-RU" b="1" i="1" dirty="0" smtClean="0"/>
              <a:t>. </a:t>
            </a:r>
            <a:r>
              <a:rPr lang="ru-RU" b="1" i="1" dirty="0"/>
              <a:t>Это также может оказать отрицательное влияние на рост и </a:t>
            </a:r>
            <a:r>
              <a:rPr lang="ru-RU" b="1" i="1" dirty="0" smtClean="0"/>
              <a:t>развитие.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60" name="img_23" descr="214293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716338"/>
            <a:ext cx="3240087" cy="2881312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CC0000"/>
                </a:solidFill>
              </a:rPr>
              <a:t>2.</a:t>
            </a:r>
            <a:r>
              <a:rPr lang="ru-RU" sz="2800" dirty="0"/>
              <a:t> </a:t>
            </a:r>
            <a:r>
              <a:rPr lang="ru-RU" sz="2800" b="1" i="1" dirty="0">
                <a:solidFill>
                  <a:srgbClr val="CC0000"/>
                </a:solidFill>
              </a:rPr>
              <a:t>Всегда имейте наготове здоровую еду</a:t>
            </a:r>
            <a:r>
              <a:rPr lang="ru-RU" sz="2800" b="1" dirty="0">
                <a:solidFill>
                  <a:srgbClr val="CC0000"/>
                </a:solidFill>
              </a:rPr>
              <a:t>.</a:t>
            </a:r>
            <a:r>
              <a:rPr lang="ru-RU" sz="2800" b="1" dirty="0"/>
              <a:t> </a:t>
            </a:r>
            <a:r>
              <a:rPr lang="ru-RU" sz="2800" b="1" dirty="0" smtClean="0"/>
              <a:t>Например, старайтесь перекусывать </a:t>
            </a:r>
            <a:endParaRPr lang="ru-RU" sz="2800" b="1" dirty="0"/>
          </a:p>
          <a:p>
            <a:pPr>
              <a:buFontTx/>
              <a:buNone/>
            </a:pPr>
            <a:r>
              <a:rPr lang="ru-RU" sz="2800" b="1" dirty="0" smtClean="0"/>
              <a:t>я</a:t>
            </a:r>
            <a:r>
              <a:rPr lang="ru-RU" sz="2800" b="1" dirty="0" smtClean="0"/>
              <a:t>блоком</a:t>
            </a:r>
            <a:r>
              <a:rPr lang="ru-RU" sz="2800" b="1" dirty="0" smtClean="0"/>
              <a:t>, чем чипсами, </a:t>
            </a:r>
            <a:r>
              <a:rPr lang="ru-RU" sz="2800" b="1" dirty="0" err="1" smtClean="0"/>
              <a:t>бургерами</a:t>
            </a:r>
            <a:r>
              <a:rPr lang="ru-RU" sz="2800" b="1" dirty="0" smtClean="0"/>
              <a:t>…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484" name="Picture 4" descr="3P1DGCA3EQN5ACAPPI1B3CAMA1TBECAZLV2RGCANPZNIGCAJ1H7VWCA8LSI26CA4DGLF1CAN8TXJSCAJIPQRKCA71LKI1CATNTNYYCATFZQXACAJAZOHHCAG0DW1CCAYUVSHHCADO2OT4CA0F7GJ9CA7VHQY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365625"/>
            <a:ext cx="4535488" cy="2160588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896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CC0000"/>
                </a:solidFill>
              </a:rPr>
              <a:t>3.</a:t>
            </a:r>
            <a:r>
              <a:rPr lang="ru-RU" sz="2800" dirty="0"/>
              <a:t> </a:t>
            </a:r>
            <a:r>
              <a:rPr lang="ru-RU" sz="2800" b="1" i="1" dirty="0">
                <a:solidFill>
                  <a:srgbClr val="CC0000"/>
                </a:solidFill>
              </a:rPr>
              <a:t>Не делите еду на «хорошую» и «плохую».</a:t>
            </a:r>
            <a:r>
              <a:rPr lang="ru-RU" sz="2800" dirty="0"/>
              <a:t> </a:t>
            </a:r>
            <a:r>
              <a:rPr lang="ru-RU" sz="2800" b="1" dirty="0"/>
              <a:t>Вместо этого, привяжите еду к тому, что волнует </a:t>
            </a:r>
            <a:r>
              <a:rPr lang="ru-RU" sz="2800" b="1" dirty="0" smtClean="0"/>
              <a:t>вас</a:t>
            </a:r>
            <a:r>
              <a:rPr lang="ru-RU" sz="2800" b="1" dirty="0" smtClean="0"/>
              <a:t>, </a:t>
            </a:r>
            <a:r>
              <a:rPr lang="ru-RU" sz="2800" b="1" dirty="0"/>
              <a:t>например, к спорту или внешнему виду. </a:t>
            </a:r>
            <a:r>
              <a:rPr lang="ru-RU" sz="2800" b="1" dirty="0" smtClean="0"/>
              <a:t>Знайте</a:t>
            </a:r>
            <a:r>
              <a:rPr lang="ru-RU" sz="2800" b="1" dirty="0" smtClean="0"/>
              <a:t>, </a:t>
            </a:r>
            <a:r>
              <a:rPr lang="ru-RU" sz="2800" b="1" dirty="0"/>
              <a:t>что постный белок, такой, как индейка, или кальций в молочных продуктах улучшают спортивные показатели. Антиоксиданты в овощах и фруктах придают блеск коже и волосам.</a:t>
            </a:r>
            <a:br>
              <a:rPr lang="ru-RU" sz="28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1509" name="Picture 5" descr="здоровье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508500"/>
            <a:ext cx="2520950" cy="2160588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CC0000"/>
                </a:solidFill>
              </a:rPr>
              <a:t>4</a:t>
            </a:r>
            <a:r>
              <a:rPr lang="ru-RU" b="1" dirty="0" smtClean="0">
                <a:solidFill>
                  <a:srgbClr val="CC0000"/>
                </a:solidFill>
              </a:rPr>
              <a:t>.</a:t>
            </a:r>
            <a:r>
              <a:rPr lang="ru-RU" b="1" i="1" dirty="0" smtClean="0">
                <a:solidFill>
                  <a:srgbClr val="CC0000"/>
                </a:solidFill>
              </a:rPr>
              <a:t> </a:t>
            </a:r>
            <a:r>
              <a:rPr lang="ru-RU" b="1" i="1" dirty="0" smtClean="0">
                <a:solidFill>
                  <a:srgbClr val="CC0000"/>
                </a:solidFill>
              </a:rPr>
              <a:t>В</a:t>
            </a:r>
            <a:r>
              <a:rPr lang="ru-RU" b="1" i="1" dirty="0" smtClean="0">
                <a:solidFill>
                  <a:srgbClr val="CC0000"/>
                </a:solidFill>
              </a:rPr>
              <a:t>ыбирайте здоровую пищу</a:t>
            </a:r>
            <a:r>
              <a:rPr lang="ru-RU" dirty="0" smtClean="0">
                <a:solidFill>
                  <a:srgbClr val="CC0000"/>
                </a:solidFill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2532" name="Picture 4" descr="Картинка 63 из 10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924175"/>
            <a:ext cx="6264275" cy="338455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88"/>
            <a:ext cx="8229600" cy="48974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>
              <a:lnSpc>
                <a:spcPct val="90000"/>
              </a:lnSpc>
            </a:pPr>
            <a:endParaRPr lang="ru-RU" sz="2400" b="1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3074" name="Picture 2" descr="C:\Documents and Settings\слуховой каб\Рабочий стол\900px-Kartaznaniu_Safonenko_Katya_21_11_20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29618" cy="591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>
                <a:solidFill>
                  <a:srgbClr val="CC0000"/>
                </a:solidFill>
              </a:rPr>
              <a:t>Ритмология здорового питания.</a:t>
            </a:r>
            <a:br>
              <a:rPr lang="ru-RU" sz="3600" b="1" i="1">
                <a:solidFill>
                  <a:srgbClr val="CC0000"/>
                </a:solidFill>
              </a:rPr>
            </a:br>
            <a:endParaRPr lang="ru-RU" sz="3600" b="1" i="1">
              <a:solidFill>
                <a:srgbClr val="CC0000"/>
              </a:solidFill>
            </a:endParaRPr>
          </a:p>
        </p:txBody>
      </p:sp>
      <p:pic>
        <p:nvPicPr>
          <p:cNvPr id="33796" name="img_27" descr="10443806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052513"/>
            <a:ext cx="4248150" cy="4176712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0" y="847725"/>
            <a:ext cx="4572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Завтракать нужно в промежутке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от 6.00 до 10.00 утра,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оптимально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 7.00 до 8.30.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Обедать –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 10.00 до 14.00,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оптимально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 11.30 до 13.00.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Между завтраком и обедом должно пройти минимум </a:t>
            </a:r>
          </a:p>
          <a:p>
            <a:r>
              <a:rPr lang="ru-RU" sz="2400" b="1">
                <a:solidFill>
                  <a:schemeClr val="accent2"/>
                </a:solidFill>
              </a:rPr>
              <a:t>4 часа.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Об ужине необходимо говорить отдельно, индивидуально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устанавливая его варианты.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979613" y="115888"/>
            <a:ext cx="6985000" cy="60102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Саморегуляция –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основной механизм действия при здоровом питании.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Наш организм является самой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совершенной саморегулирующейся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системой, созданной Природой.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Всё, что происходит в нём, находится под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строжайшим контролем. Любые изменения,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физиологические или патологические,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сразу же фиксируются. Информация о них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поступает в головной мозг, анализируется,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и оттуда подаётся команда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«отрегулировать» неполадки так, чтобы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привести всё в норму. </a:t>
            </a:r>
          </a:p>
        </p:txBody>
      </p:sp>
      <p:pic>
        <p:nvPicPr>
          <p:cNvPr id="34822" name="img_25_0" descr="100052355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1835150" cy="3009900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>
                <a:solidFill>
                  <a:srgbClr val="CC0000"/>
                </a:solidFill>
              </a:rPr>
              <a:t>ПОМНИТЕ!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Ваше 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з</a:t>
            </a:r>
            <a:r>
              <a:rPr lang="ru-RU" sz="3600" b="1" dirty="0" smtClean="0">
                <a:solidFill>
                  <a:srgbClr val="7030A0"/>
                </a:solidFill>
              </a:rPr>
              <a:t>доровье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-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в</a:t>
            </a:r>
            <a:r>
              <a:rPr lang="ru-RU" sz="3600" b="1" dirty="0" smtClean="0">
                <a:solidFill>
                  <a:srgbClr val="7030A0"/>
                </a:solidFill>
              </a:rPr>
              <a:t> ваших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руках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9700" name="Picture 4" descr="p79_smili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857760"/>
            <a:ext cx="1079500" cy="1081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слуховой каб\Рабочий стол\slide_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2917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луховой каб\Рабочий стол\0009-009-CHto-takoe-nastroe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794168" cy="5840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50825" y="1165225"/>
            <a:ext cx="84248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>
                <a:solidFill>
                  <a:schemeClr val="accent2"/>
                </a:solidFill>
              </a:rPr>
              <a:t>Известно, что на наш аппетит </a:t>
            </a:r>
          </a:p>
          <a:p>
            <a:pPr>
              <a:spcBef>
                <a:spcPct val="20000"/>
              </a:spcBef>
            </a:pPr>
            <a:r>
              <a:rPr lang="ru-RU" sz="3200" b="1" i="1">
                <a:solidFill>
                  <a:schemeClr val="accent2"/>
                </a:solidFill>
              </a:rPr>
              <a:t>способны влиять многие вещи: цвет, запах, сервировка блюда.</a:t>
            </a:r>
            <a:r>
              <a:rPr lang="ru-RU" sz="3200" b="1" i="1"/>
              <a:t> </a:t>
            </a:r>
          </a:p>
        </p:txBody>
      </p:sp>
      <p:pic>
        <p:nvPicPr>
          <p:cNvPr id="5126" name="Picture 6" descr="3P1DGCA3EQN5ACAPPI1B3CAMA1TBECAZLV2RGCANPZNIGCAJ1H7VWCA8LSI26CA4DGLF1CAN8TXJSCAJIPQRKCA71LKI1CATNTNYYCATFZQXACAJAZOHHCAG0DW1CCAYUVSHHCADO2OT4CA0F7GJ9CA7VHQY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3500438"/>
            <a:ext cx="4103687" cy="3024187"/>
          </a:xfrm>
          <a:noFill/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24863" cy="51133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Каждый продукт имеет свой цвет, и из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этого можно вывести его полезные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свойства.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Так, например, если вам в данный момент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хочется поднять себе настроение –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скушайте что-нибудь яркое, если надо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успокоиться – беритесь за продукты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нейтральных цветов.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Вот как можно скорректировать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собственное настроение с помощью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chemeClr val="accent2"/>
                </a:solidFill>
              </a:rPr>
              <a:t>еды. </a:t>
            </a:r>
            <a:br>
              <a:rPr lang="ru-RU" sz="2800" b="1" i="1">
                <a:solidFill>
                  <a:schemeClr val="accent2"/>
                </a:solidFill>
              </a:rPr>
            </a:br>
            <a:endParaRPr lang="ru-RU" sz="2800" b="1" i="1">
              <a:solidFill>
                <a:schemeClr val="accent2"/>
              </a:solidFill>
            </a:endParaRPr>
          </a:p>
        </p:txBody>
      </p:sp>
      <p:pic>
        <p:nvPicPr>
          <p:cNvPr id="6148" name="Picture 4" descr="Coffee%20Ne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716338"/>
            <a:ext cx="1584325" cy="2808287"/>
          </a:xfrm>
          <a:prstGeom prst="rect">
            <a:avLst/>
          </a:prstGeom>
          <a:noFill/>
        </p:spPr>
      </p:pic>
      <p:pic>
        <p:nvPicPr>
          <p:cNvPr id="6149" name="Picture 5" descr="2l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157788"/>
            <a:ext cx="6192838" cy="81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692150"/>
            <a:ext cx="81359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2"/>
                </a:solidFill>
              </a:rPr>
              <a:t>Белый цвет – рис, капуста, 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белая рыба – снимает напряжение, 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отгоняет тревогу, успокаивает. </a:t>
            </a:r>
          </a:p>
          <a:p>
            <a:r>
              <a:rPr lang="ru-RU" sz="3200" b="1" i="1">
                <a:solidFill>
                  <a:schemeClr val="accent2"/>
                </a:solidFill>
              </a:rPr>
              <a:t>Он способен улучшить зрение и функции желез внутренней секреции. </a:t>
            </a:r>
            <a:br>
              <a:rPr lang="ru-RU" sz="3200" b="1" i="1">
                <a:solidFill>
                  <a:schemeClr val="accent2"/>
                </a:solidFill>
              </a:rPr>
            </a:br>
            <a:endParaRPr lang="ru-RU" sz="3200" b="1" i="1">
              <a:solidFill>
                <a:schemeClr val="accent2"/>
              </a:solidFill>
            </a:endParaRPr>
          </a:p>
        </p:txBody>
      </p:sp>
      <p:pic>
        <p:nvPicPr>
          <p:cNvPr id="7175" name="Picture 7" descr="о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3933825"/>
            <a:ext cx="3024187" cy="2519363"/>
          </a:xfrm>
          <a:noFill/>
          <a:ln w="76200" cmpd="tri">
            <a:solidFill>
              <a:schemeClr val="accent2"/>
            </a:solidFill>
          </a:ln>
        </p:spPr>
      </p:pic>
      <p:pic>
        <p:nvPicPr>
          <p:cNvPr id="7176" name="Picture 8" descr="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933825"/>
            <a:ext cx="3313113" cy="2519363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7" name="Picture 9" descr="p79_smilin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508500"/>
            <a:ext cx="792162" cy="79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785225" cy="5792788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Красный – свекла, зерна граната, вишня,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арбуз – пробуждает жизненные силы,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наделяет энергией и оптимизмом.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Этот цвет делает подвижными 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CC0000"/>
                </a:solidFill>
              </a:rPr>
              <a:t>суставы и эластичными мышцы. </a:t>
            </a:r>
          </a:p>
        </p:txBody>
      </p:sp>
      <p:pic>
        <p:nvPicPr>
          <p:cNvPr id="10245" name="Picture 5" descr="30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429000"/>
            <a:ext cx="5184775" cy="3240088"/>
          </a:xfrm>
          <a:prstGeom prst="rect">
            <a:avLst/>
          </a:prstGeom>
          <a:noFill/>
          <a:ln w="76200" cmpd="tri">
            <a:solidFill>
              <a:srgbClr val="CC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429000"/>
            <a:ext cx="8362950" cy="33131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FF6600"/>
                </a:solidFill>
              </a:rPr>
              <a:t>Оранжевый – апельсин, абрикос, морковь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FF6600"/>
                </a:solidFill>
              </a:rPr>
              <a:t>поднимает настроение, улучшает обмен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FF6600"/>
                </a:solidFill>
              </a:rPr>
              <a:t>веществ, усиливает кровообращение,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FF6600"/>
                </a:solidFill>
              </a:rPr>
              <a:t>благотворно влияет на состояние кожи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i="1">
                <a:solidFill>
                  <a:srgbClr val="FF6600"/>
                </a:solidFill>
              </a:rPr>
              <a:t>пищеварение. </a:t>
            </a:r>
            <a:br>
              <a:rPr lang="ru-RU" sz="2800" b="1" i="1">
                <a:solidFill>
                  <a:srgbClr val="FF6600"/>
                </a:solidFill>
              </a:rPr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11268" name="img_12" descr="1309337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15888"/>
            <a:ext cx="4572000" cy="3141662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762</Words>
  <Application>Microsoft Office PowerPoint</Application>
  <PresentationFormat>Экран (4:3)</PresentationFormat>
  <Paragraphs>97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Оформление по умолчанию</vt:lpstr>
      <vt:lpstr>ПСИХОЛОГИЯ  ЗДОРОВОГО ПИТАНИЯ</vt:lpstr>
      <vt:lpstr>«Скажи мне, что ты ешь, и я скажу, кто  ты» - один из вариантов всем известной мудрости. То, как мы едим, что и в каких количествах – это величина не только физиологическая,но и во многих аспектах психологическая.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Меню из продуктов,  которые помогут вам..</vt:lpstr>
      <vt:lpstr>…улучшить память</vt:lpstr>
      <vt:lpstr>Слайд 16</vt:lpstr>
      <vt:lpstr>…сконцентрировать внимание</vt:lpstr>
      <vt:lpstr>Слайд 18</vt:lpstr>
      <vt:lpstr>…достичь творческого озарения</vt:lpstr>
      <vt:lpstr>…успешно грызть гранит науки</vt:lpstr>
      <vt:lpstr>3 способа воспитать у себя правильное отношение к пище </vt:lpstr>
      <vt:lpstr>Слайд 22</vt:lpstr>
      <vt:lpstr>Слайд 23</vt:lpstr>
      <vt:lpstr>Слайд 24</vt:lpstr>
      <vt:lpstr>Слайд 25</vt:lpstr>
      <vt:lpstr>Слайд 26</vt:lpstr>
      <vt:lpstr>Ритмология здорового питания. </vt:lpstr>
      <vt:lpstr>Слайд 28</vt:lpstr>
      <vt:lpstr>ПОМНИТЕ!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 ЗДОРОВОГО ПИТАНИЯ</dc:title>
  <dc:creator>Admin</dc:creator>
  <cp:lastModifiedBy>слуховой кабинет</cp:lastModifiedBy>
  <cp:revision>37</cp:revision>
  <dcterms:created xsi:type="dcterms:W3CDTF">2008-11-18T18:42:20Z</dcterms:created>
  <dcterms:modified xsi:type="dcterms:W3CDTF">2006-01-01T00:29:01Z</dcterms:modified>
</cp:coreProperties>
</file>