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9" r:id="rId3"/>
    <p:sldId id="270" r:id="rId4"/>
    <p:sldId id="256" r:id="rId5"/>
    <p:sldId id="266" r:id="rId6"/>
    <p:sldId id="267" r:id="rId7"/>
    <p:sldId id="257" r:id="rId8"/>
    <p:sldId id="272" r:id="rId9"/>
    <p:sldId id="273" r:id="rId10"/>
    <p:sldId id="259" r:id="rId11"/>
    <p:sldId id="260" r:id="rId12"/>
    <p:sldId id="262" r:id="rId13"/>
    <p:sldId id="263" r:id="rId14"/>
    <p:sldId id="264" r:id="rId15"/>
    <p:sldId id="265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2CEF-FFB1-401F-9CF8-F05DD8150EE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4B734-910B-4A43-9D98-5187F705776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2CEF-FFB1-401F-9CF8-F05DD8150EE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B734-910B-4A43-9D98-5187F7057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2CEF-FFB1-401F-9CF8-F05DD8150EE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B734-910B-4A43-9D98-5187F7057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B42CEF-FFB1-401F-9CF8-F05DD8150EE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384B734-910B-4A43-9D98-5187F705776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2CEF-FFB1-401F-9CF8-F05DD8150EE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B734-910B-4A43-9D98-5187F70577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2CEF-FFB1-401F-9CF8-F05DD8150EE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B734-910B-4A43-9D98-5187F70577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B734-910B-4A43-9D98-5187F70577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2CEF-FFB1-401F-9CF8-F05DD8150EE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2CEF-FFB1-401F-9CF8-F05DD8150EE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B734-910B-4A43-9D98-5187F70577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2CEF-FFB1-401F-9CF8-F05DD8150EE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B734-910B-4A43-9D98-5187F7057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B42CEF-FFB1-401F-9CF8-F05DD8150EE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84B734-910B-4A43-9D98-5187F70577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2CEF-FFB1-401F-9CF8-F05DD8150EE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4B734-910B-4A43-9D98-5187F70577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BB42CEF-FFB1-401F-9CF8-F05DD8150EE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384B734-910B-4A43-9D98-5187F705776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776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Производительный: </a:t>
            </a:r>
            <a:r>
              <a:rPr lang="ru-RU" dirty="0" smtClean="0">
                <a:solidFill>
                  <a:schemeClr val="bg1"/>
                </a:solidFill>
              </a:rPr>
              <a:t>всякий труд, создающий предметы или продукты (шахтер, пекарь, </a:t>
            </a:r>
            <a:r>
              <a:rPr lang="ru-RU" dirty="0" err="1" smtClean="0">
                <a:solidFill>
                  <a:schemeClr val="bg1"/>
                </a:solidFill>
              </a:rPr>
              <a:t>токарь,повар</a:t>
            </a:r>
            <a:r>
              <a:rPr lang="ru-RU" dirty="0" smtClean="0">
                <a:solidFill>
                  <a:schemeClr val="bg1"/>
                </a:solidFill>
              </a:rPr>
              <a:t> и </a:t>
            </a:r>
            <a:r>
              <a:rPr lang="ru-RU" dirty="0" err="1" smtClean="0">
                <a:solidFill>
                  <a:schemeClr val="bg1"/>
                </a:solidFill>
              </a:rPr>
              <a:t>др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Труд делится на: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16025"/>
            <a:ext cx="2311524" cy="304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23309"/>
            <a:ext cx="2248125" cy="303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061" y="2923309"/>
            <a:ext cx="3809156" cy="303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3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Непроизводительный – </a:t>
            </a:r>
            <a:r>
              <a:rPr lang="ru-RU" dirty="0" smtClean="0">
                <a:solidFill>
                  <a:schemeClr val="bg1"/>
                </a:solidFill>
              </a:rPr>
              <a:t>это труд, который не создает  предметы или продукты и другие материальные блага. (врач, учитель, юрист и другие)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255877" cy="388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8881"/>
            <a:ext cx="4435191" cy="388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1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Работой</a:t>
            </a:r>
            <a:r>
              <a:rPr lang="ru-RU" sz="3600" dirty="0" smtClean="0">
                <a:solidFill>
                  <a:schemeClr val="bg1"/>
                </a:solidFill>
              </a:rPr>
              <a:t> называется любой вид деятельности, который осуществляется за определённое </a:t>
            </a:r>
            <a:r>
              <a:rPr lang="ru-RU" sz="3600" b="1" dirty="0" smtClean="0">
                <a:solidFill>
                  <a:srgbClr val="FF0000"/>
                </a:solidFill>
              </a:rPr>
              <a:t>вознаграждение.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Синонимом слова ТРУД = РАБОТА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3882008" cy="291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1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1.Материальным</a:t>
            </a:r>
            <a:r>
              <a:rPr lang="ru-RU" sz="3600" dirty="0" smtClean="0"/>
              <a:t>- это денежное вознаграждение.</a:t>
            </a:r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r>
              <a:rPr lang="ru-RU" sz="3600" b="1" dirty="0" smtClean="0">
                <a:solidFill>
                  <a:schemeClr val="bg1"/>
                </a:solidFill>
              </a:rPr>
              <a:t>2.Нематериальным</a:t>
            </a:r>
            <a:r>
              <a:rPr lang="ru-RU" sz="3600" dirty="0" smtClean="0"/>
              <a:t>-когда предприятие расплачивается продуктами собственного </a:t>
            </a:r>
            <a:r>
              <a:rPr lang="ru-RU" sz="3600" dirty="0" smtClean="0"/>
              <a:t>производства</a:t>
            </a:r>
            <a:r>
              <a:rPr lang="ru-RU" sz="3600" dirty="0"/>
              <a:t>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Вознаграждение   бывает: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20478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3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 рыночном обществе (в наше время) </a:t>
            </a:r>
            <a:r>
              <a:rPr lang="ru-RU" b="1" dirty="0" smtClean="0">
                <a:solidFill>
                  <a:srgbClr val="C00000"/>
                </a:solidFill>
              </a:rPr>
              <a:t>ВОЗНАГРАЖДЕНИЕМ</a:t>
            </a:r>
            <a:r>
              <a:rPr lang="ru-RU" dirty="0" smtClean="0">
                <a:solidFill>
                  <a:schemeClr val="bg1"/>
                </a:solidFill>
              </a:rPr>
              <a:t>  называют </a:t>
            </a:r>
            <a:r>
              <a:rPr lang="ru-RU" b="1" dirty="0" smtClean="0">
                <a:solidFill>
                  <a:srgbClr val="C00000"/>
                </a:solidFill>
              </a:rPr>
              <a:t>ЗАРАБОТНУЮ ПЛАТУ.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ЗАРАБОТНАЯ ПЛАТА-</a:t>
            </a:r>
            <a:r>
              <a:rPr lang="ru-RU" b="1" i="1" dirty="0" smtClean="0">
                <a:solidFill>
                  <a:schemeClr val="bg1"/>
                </a:solidFill>
              </a:rPr>
              <a:t>это  </a:t>
            </a:r>
            <a:r>
              <a:rPr lang="ru-RU" b="1" dirty="0" smtClean="0">
                <a:solidFill>
                  <a:schemeClr val="bg1"/>
                </a:solidFill>
              </a:rPr>
              <a:t>цена за труд, измеряемая в единицу времени: неделю или месяц.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ЗАРАБОТОК </a:t>
            </a:r>
            <a:r>
              <a:rPr lang="ru-RU" b="1" dirty="0" smtClean="0">
                <a:solidFill>
                  <a:schemeClr val="bg1"/>
                </a:solidFill>
              </a:rPr>
              <a:t>– это индивидуальный доход, получаемый работником.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9746"/>
            <a:ext cx="4176464" cy="287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6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1.Какая была тема сегодняшнего урока?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2.С какими новыми словами мы сегодня познакомились?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3.Что  вы поняли из сегодняшней темы?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Итог урока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Учить и уметь объяснять значение новых слов и терминов.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Домашнее задание:</a:t>
            </a:r>
            <a:endParaRPr lang="ru-RU" sz="4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36912"/>
            <a:ext cx="49530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6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507288" cy="561662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Какое было задано домашнее задание?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Какую роль играет государство в стране, как оно </a:t>
            </a:r>
            <a:r>
              <a:rPr lang="ru-RU" b="1" dirty="0" smtClean="0">
                <a:solidFill>
                  <a:schemeClr val="bg1"/>
                </a:solidFill>
              </a:rPr>
              <a:t>регулирует(контролирует)</a:t>
            </a:r>
            <a:r>
              <a:rPr lang="ru-RU" b="1" dirty="0" smtClean="0">
                <a:solidFill>
                  <a:srgbClr val="002060"/>
                </a:solidFill>
              </a:rPr>
              <a:t>порядок?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Какие </a:t>
            </a:r>
            <a:r>
              <a:rPr lang="ru-RU" b="1" dirty="0" smtClean="0">
                <a:solidFill>
                  <a:schemeClr val="bg1"/>
                </a:solidFill>
              </a:rPr>
              <a:t>способы воздействия </a:t>
            </a:r>
            <a:r>
              <a:rPr lang="ru-RU" b="1" dirty="0" smtClean="0">
                <a:solidFill>
                  <a:srgbClr val="002060"/>
                </a:solidFill>
              </a:rPr>
              <a:t>есть у государства?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Что такое </a:t>
            </a:r>
            <a:r>
              <a:rPr lang="ru-RU" b="1" dirty="0" smtClean="0">
                <a:solidFill>
                  <a:srgbClr val="FF0000"/>
                </a:solidFill>
              </a:rPr>
              <a:t>убеждение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Что такое </a:t>
            </a:r>
            <a:r>
              <a:rPr lang="ru-RU" b="1" dirty="0" smtClean="0">
                <a:solidFill>
                  <a:srgbClr val="FF0000"/>
                </a:solidFill>
              </a:rPr>
              <a:t>налоги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Что такое </a:t>
            </a:r>
            <a:r>
              <a:rPr lang="ru-RU" b="1" dirty="0" smtClean="0">
                <a:solidFill>
                  <a:srgbClr val="FF0000"/>
                </a:solidFill>
              </a:rPr>
              <a:t>налогообложение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Что такое </a:t>
            </a:r>
            <a:r>
              <a:rPr lang="ru-RU" b="1" dirty="0" smtClean="0">
                <a:solidFill>
                  <a:srgbClr val="FF0000"/>
                </a:solidFill>
              </a:rPr>
              <a:t>льготы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Что такое </a:t>
            </a:r>
            <a:r>
              <a:rPr lang="ru-RU" b="1" dirty="0" smtClean="0">
                <a:solidFill>
                  <a:srgbClr val="FF0000"/>
                </a:solidFill>
              </a:rPr>
              <a:t>регулирование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73367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054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3600" b="1" dirty="0" smtClean="0">
                <a:solidFill>
                  <a:schemeClr val="bg1"/>
                </a:solidFill>
              </a:rPr>
              <a:t>Из чего отчисляются налоги государству?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  Что нужно делать, чтобы получать зарплату?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?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2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004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5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Воз___</a:t>
            </a:r>
          </a:p>
          <a:p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           на____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                        </a:t>
            </a:r>
            <a:r>
              <a:rPr lang="ru-RU" sz="3200" dirty="0" err="1">
                <a:solidFill>
                  <a:schemeClr val="bg1"/>
                </a:solidFill>
              </a:rPr>
              <a:t>г</a:t>
            </a:r>
            <a:r>
              <a:rPr lang="ru-RU" sz="3200" dirty="0" err="1" smtClean="0">
                <a:solidFill>
                  <a:schemeClr val="bg1"/>
                </a:solidFill>
              </a:rPr>
              <a:t>раж</a:t>
            </a:r>
            <a:r>
              <a:rPr lang="ru-RU" sz="3200" dirty="0" smtClean="0">
                <a:solidFill>
                  <a:schemeClr val="bg1"/>
                </a:solidFill>
              </a:rPr>
              <a:t>___</a:t>
            </a:r>
          </a:p>
          <a:p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                                      </a:t>
            </a:r>
            <a:r>
              <a:rPr lang="ru-RU" sz="3200" dirty="0" err="1" smtClean="0">
                <a:solidFill>
                  <a:schemeClr val="bg1"/>
                </a:solidFill>
              </a:rPr>
              <a:t>д</a:t>
            </a:r>
            <a:r>
              <a:rPr lang="ru-RU" sz="3200" b="1" dirty="0" err="1" smtClean="0">
                <a:solidFill>
                  <a:srgbClr val="FF0000"/>
                </a:solidFill>
              </a:rPr>
              <a:t>Е</a:t>
            </a:r>
            <a:r>
              <a:rPr lang="ru-RU" sz="3200" dirty="0" err="1" smtClean="0">
                <a:solidFill>
                  <a:schemeClr val="bg1"/>
                </a:solidFill>
              </a:rPr>
              <a:t>ние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/>
              <a:t> </a:t>
            </a: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</a:rPr>
              <a:t>ВознаграждЕние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Знакомство с новыми словами: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7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Ма</a:t>
            </a:r>
            <a:r>
              <a:rPr lang="ru-RU" b="1" dirty="0" smtClean="0">
                <a:solidFill>
                  <a:schemeClr val="bg1"/>
                </a:solidFill>
              </a:rPr>
              <a:t>__</a:t>
            </a: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те___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            </a:t>
            </a:r>
            <a:r>
              <a:rPr lang="ru-RU" b="1" dirty="0" err="1" smtClean="0">
                <a:solidFill>
                  <a:schemeClr val="bg1"/>
                </a:solidFill>
              </a:rPr>
              <a:t>ри</a:t>
            </a:r>
            <a:r>
              <a:rPr lang="ru-RU" b="1" dirty="0" smtClean="0">
                <a:solidFill>
                  <a:schemeClr val="bg1"/>
                </a:solidFill>
              </a:rPr>
              <a:t>___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      </a:t>
            </a:r>
            <a:r>
              <a:rPr lang="ru-RU" b="1" dirty="0" err="1" smtClean="0">
                <a:solidFill>
                  <a:srgbClr val="C00000"/>
                </a:solidFill>
              </a:rPr>
              <a:t>А</a:t>
            </a:r>
            <a:r>
              <a:rPr lang="ru-RU" b="1" dirty="0" err="1" smtClean="0">
                <a:solidFill>
                  <a:schemeClr val="bg1"/>
                </a:solidFill>
              </a:rPr>
              <a:t>льный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</a:rPr>
              <a:t>Матери</a:t>
            </a:r>
            <a:r>
              <a:rPr lang="ru-RU" b="1" dirty="0" err="1" smtClean="0">
                <a:solidFill>
                  <a:srgbClr val="C00000"/>
                </a:solidFill>
              </a:rPr>
              <a:t>А</a:t>
            </a:r>
            <a:r>
              <a:rPr lang="ru-RU" b="1" dirty="0" err="1" smtClean="0">
                <a:solidFill>
                  <a:schemeClr val="bg1"/>
                </a:solidFill>
              </a:rPr>
              <a:t>льный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Н</a:t>
            </a:r>
            <a:r>
              <a:rPr lang="ru-RU" b="1" dirty="0" smtClean="0">
                <a:solidFill>
                  <a:schemeClr val="bg1"/>
                </a:solidFill>
              </a:rPr>
              <a:t>е__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</a:t>
            </a:r>
            <a:r>
              <a:rPr lang="ru-RU" b="1" dirty="0" err="1" smtClean="0">
                <a:solidFill>
                  <a:schemeClr val="bg1"/>
                </a:solidFill>
              </a:rPr>
              <a:t>ма</a:t>
            </a:r>
            <a:r>
              <a:rPr lang="ru-RU" b="1" dirty="0" smtClean="0">
                <a:solidFill>
                  <a:schemeClr val="bg1"/>
                </a:solidFill>
              </a:rPr>
              <a:t>___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          </a:t>
            </a:r>
            <a:r>
              <a:rPr lang="ru-RU" b="1" dirty="0" err="1" smtClean="0">
                <a:solidFill>
                  <a:schemeClr val="bg1"/>
                </a:solidFill>
              </a:rPr>
              <a:t>тери</a:t>
            </a:r>
            <a:r>
              <a:rPr lang="ru-RU" b="1" dirty="0" smtClean="0">
                <a:solidFill>
                  <a:schemeClr val="bg1"/>
                </a:solidFill>
              </a:rPr>
              <a:t>___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          </a:t>
            </a:r>
            <a:r>
              <a:rPr lang="ru-RU" b="1" dirty="0" err="1" smtClean="0">
                <a:solidFill>
                  <a:srgbClr val="C00000"/>
                </a:solidFill>
              </a:rPr>
              <a:t>А</a:t>
            </a:r>
            <a:r>
              <a:rPr lang="ru-RU" b="1" dirty="0" err="1" smtClean="0">
                <a:solidFill>
                  <a:schemeClr val="bg1"/>
                </a:solidFill>
              </a:rPr>
              <a:t>льный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</a:rPr>
              <a:t>Нематери</a:t>
            </a:r>
            <a:r>
              <a:rPr lang="ru-RU" b="1" dirty="0" err="1" smtClean="0">
                <a:solidFill>
                  <a:srgbClr val="C00000"/>
                </a:solidFill>
              </a:rPr>
              <a:t>А</a:t>
            </a:r>
            <a:r>
              <a:rPr lang="ru-RU" b="1" dirty="0" err="1" smtClean="0">
                <a:solidFill>
                  <a:schemeClr val="bg1"/>
                </a:solidFill>
              </a:rPr>
              <a:t>льный</a:t>
            </a:r>
            <a:r>
              <a:rPr lang="ru-RU" b="1" dirty="0" smtClean="0">
                <a:solidFill>
                  <a:schemeClr val="bg1"/>
                </a:solidFill>
              </a:rPr>
              <a:t>»   </a:t>
            </a:r>
            <a:r>
              <a:rPr lang="ru-RU" b="1" dirty="0" err="1" smtClean="0">
                <a:solidFill>
                  <a:schemeClr val="bg1"/>
                </a:solidFill>
              </a:rPr>
              <a:t>трУд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Знакомство с новым словами: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2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Синонимом слова </a:t>
            </a:r>
            <a:r>
              <a:rPr lang="ru-RU" sz="6600" b="1" dirty="0" smtClean="0">
                <a:solidFill>
                  <a:srgbClr val="FF0000"/>
                </a:solidFill>
              </a:rPr>
              <a:t>«ТРУД» </a:t>
            </a:r>
            <a:r>
              <a:rPr lang="ru-RU" sz="6600" b="1" dirty="0" smtClean="0"/>
              <a:t>является </a:t>
            </a:r>
            <a:r>
              <a:rPr lang="ru-RU" sz="6600" b="1" dirty="0" smtClean="0">
                <a:solidFill>
                  <a:srgbClr val="FF0000"/>
                </a:solidFill>
              </a:rPr>
              <a:t>«РАБОТА»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7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ТРУД 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это деятельность человека, направленная на достижение определённых  целей, для удовлетворения своих потребностей.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905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104</TotalTime>
  <Words>291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Презентация PowerPoint</vt:lpstr>
      <vt:lpstr>Презентация PowerPoint</vt:lpstr>
      <vt:lpstr>?</vt:lpstr>
      <vt:lpstr>Презентация PowerPoint</vt:lpstr>
      <vt:lpstr>Знакомство с новыми словами:</vt:lpstr>
      <vt:lpstr>Знакомство с новым словами:</vt:lpstr>
      <vt:lpstr>Презентация PowerPoint</vt:lpstr>
      <vt:lpstr>Презентация PowerPoint</vt:lpstr>
      <vt:lpstr>Презентация PowerPoint</vt:lpstr>
      <vt:lpstr>Труд делится на:</vt:lpstr>
      <vt:lpstr>Презентация PowerPoint</vt:lpstr>
      <vt:lpstr>Синонимом слова ТРУД = РАБОТА</vt:lpstr>
      <vt:lpstr>Вознаграждение   бывает:</vt:lpstr>
      <vt:lpstr>Презентация PowerPoint</vt:lpstr>
      <vt:lpstr>Итог урока </vt:lpstr>
      <vt:lpstr>Домашнее задание: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Лиана</dc:creator>
  <cp:lastModifiedBy>Лиана</cp:lastModifiedBy>
  <cp:revision>22</cp:revision>
  <dcterms:created xsi:type="dcterms:W3CDTF">2016-02-18T15:36:42Z</dcterms:created>
  <dcterms:modified xsi:type="dcterms:W3CDTF">2016-02-18T18:06:50Z</dcterms:modified>
</cp:coreProperties>
</file>