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56" r:id="rId2"/>
    <p:sldId id="325" r:id="rId3"/>
    <p:sldId id="324" r:id="rId4"/>
    <p:sldId id="335" r:id="rId5"/>
    <p:sldId id="340" r:id="rId6"/>
    <p:sldId id="344" r:id="rId7"/>
    <p:sldId id="341" r:id="rId8"/>
    <p:sldId id="342" r:id="rId9"/>
    <p:sldId id="347" r:id="rId10"/>
    <p:sldId id="328" r:id="rId11"/>
    <p:sldId id="329" r:id="rId12"/>
    <p:sldId id="351" r:id="rId13"/>
    <p:sldId id="332" r:id="rId14"/>
    <p:sldId id="355" r:id="rId15"/>
    <p:sldId id="333" r:id="rId16"/>
    <p:sldId id="336" r:id="rId17"/>
    <p:sldId id="346" r:id="rId18"/>
    <p:sldId id="343" r:id="rId19"/>
    <p:sldId id="348" r:id="rId20"/>
    <p:sldId id="338" r:id="rId21"/>
    <p:sldId id="350" r:id="rId22"/>
    <p:sldId id="354" r:id="rId23"/>
    <p:sldId id="34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00FF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20" autoAdjust="0"/>
  </p:normalViewPr>
  <p:slideViewPr>
    <p:cSldViewPr>
      <p:cViewPr varScale="1">
        <p:scale>
          <a:sx n="69" d="100"/>
          <a:sy n="69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FCCA2-7F38-4E83-BB77-0B41D8830C4A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9D4E-DDBC-4F76-B4AF-706A5B59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9D4E-DDBC-4F76-B4AF-706A5B598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9D4E-DDBC-4F76-B4AF-706A5B598C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11/17/2017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fs00.infourok.ru/images/doc/221/11577/1/img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fa.rabota-naiti.ru/professii/zamestitel/" TargetMode="External"/><Relationship Id="rId13" Type="http://schemas.openxmlformats.org/officeDocument/2006/relationships/hyperlink" Target="http://ufa.rabota-naiti.ru/professii/kurer/" TargetMode="External"/><Relationship Id="rId18" Type="http://schemas.openxmlformats.org/officeDocument/2006/relationships/hyperlink" Target="http://ufa.rabota-naiti.ru/professii/menedzher-po-rabote-s-klientami/" TargetMode="External"/><Relationship Id="rId26" Type="http://schemas.openxmlformats.org/officeDocument/2006/relationships/hyperlink" Target="http://ufa.rabota-naiti.ru/professii/prodavec-kassir/" TargetMode="External"/><Relationship Id="rId3" Type="http://schemas.openxmlformats.org/officeDocument/2006/relationships/hyperlink" Target="http://ufa.rabota-naiti.ru/professii/buhgalter/" TargetMode="External"/><Relationship Id="rId21" Type="http://schemas.openxmlformats.org/officeDocument/2006/relationships/hyperlink" Target="http://ufa.rabota-naiti.ru/professii/ohrannik/" TargetMode="External"/><Relationship Id="rId7" Type="http://schemas.openxmlformats.org/officeDocument/2006/relationships/hyperlink" Target="http://ufa.rabota-naiti.ru/professii/direktor/" TargetMode="External"/><Relationship Id="rId12" Type="http://schemas.openxmlformats.org/officeDocument/2006/relationships/hyperlink" Target="http://ufa.rabota-naiti.ru/professii/konsultant/" TargetMode="External"/><Relationship Id="rId17" Type="http://schemas.openxmlformats.org/officeDocument/2006/relationships/hyperlink" Target="http://ufa.rabota-naiti.ru/professii/menedzher-po-prodazham/" TargetMode="External"/><Relationship Id="rId25" Type="http://schemas.openxmlformats.org/officeDocument/2006/relationships/hyperlink" Target="http://ufa.rabota-naiti.ru/professii/prodavec/" TargetMode="External"/><Relationship Id="rId2" Type="http://schemas.openxmlformats.org/officeDocument/2006/relationships/hyperlink" Target="http://ufa.rabota-naiti.ru/professii/administrator/" TargetMode="External"/><Relationship Id="rId16" Type="http://schemas.openxmlformats.org/officeDocument/2006/relationships/hyperlink" Target="http://ufa.rabota-naiti.ru/professii/menedzher/" TargetMode="External"/><Relationship Id="rId20" Type="http://schemas.openxmlformats.org/officeDocument/2006/relationships/hyperlink" Target="http://ufa.rabota-naiti.ru/professii/oficiant/" TargetMode="External"/><Relationship Id="rId29" Type="http://schemas.openxmlformats.org/officeDocument/2006/relationships/hyperlink" Target="http://ufa.rabota-naiti.ru/professii/sekreta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fa.rabota-naiti.ru/professii/gruzchik/" TargetMode="External"/><Relationship Id="rId11" Type="http://schemas.openxmlformats.org/officeDocument/2006/relationships/hyperlink" Target="http://ufa.rabota-naiti.ru/professii/kladovschik/" TargetMode="External"/><Relationship Id="rId24" Type="http://schemas.openxmlformats.org/officeDocument/2006/relationships/hyperlink" Target="http://ufa.rabota-naiti.ru/professii/programmist/" TargetMode="External"/><Relationship Id="rId32" Type="http://schemas.openxmlformats.org/officeDocument/2006/relationships/hyperlink" Target="http://ufa.rabota-naiti.ru/professii/uchitel/" TargetMode="External"/><Relationship Id="rId5" Type="http://schemas.openxmlformats.org/officeDocument/2006/relationships/hyperlink" Target="http://ufa.rabota-naiti.ru/professii/vrach/" TargetMode="External"/><Relationship Id="rId15" Type="http://schemas.openxmlformats.org/officeDocument/2006/relationships/hyperlink" Target="http://ufa.rabota-naiti.ru/professii/medicinskaya-sestra/" TargetMode="External"/><Relationship Id="rId23" Type="http://schemas.openxmlformats.org/officeDocument/2006/relationships/hyperlink" Target="http://ufa.rabota-naiti.ru/professii/pomoschnik/" TargetMode="External"/><Relationship Id="rId28" Type="http://schemas.openxmlformats.org/officeDocument/2006/relationships/hyperlink" Target="http://ufa.rabota-naiti.ru/professii/rieltor/" TargetMode="External"/><Relationship Id="rId10" Type="http://schemas.openxmlformats.org/officeDocument/2006/relationships/hyperlink" Target="http://ufa.rabota-naiti.ru/professii/kassir/" TargetMode="External"/><Relationship Id="rId19" Type="http://schemas.openxmlformats.org/officeDocument/2006/relationships/hyperlink" Target="http://ufa.rabota-naiti.ru/professii/operator/" TargetMode="External"/><Relationship Id="rId31" Type="http://schemas.openxmlformats.org/officeDocument/2006/relationships/hyperlink" Target="http://ufa.rabota-naiti.ru/professii/uborschica/" TargetMode="External"/><Relationship Id="rId4" Type="http://schemas.openxmlformats.org/officeDocument/2006/relationships/hyperlink" Target="http://ufa.rabota-naiti.ru/professii/voditel/" TargetMode="External"/><Relationship Id="rId9" Type="http://schemas.openxmlformats.org/officeDocument/2006/relationships/hyperlink" Target="http://ufa.rabota-naiti.ru/professii/inzhener/" TargetMode="External"/><Relationship Id="rId14" Type="http://schemas.openxmlformats.org/officeDocument/2006/relationships/hyperlink" Target="http://ufa.rabota-naiti.ru/professii/master/" TargetMode="External"/><Relationship Id="rId22" Type="http://schemas.openxmlformats.org/officeDocument/2006/relationships/hyperlink" Target="http://ufa.rabota-naiti.ru/professii/povar/" TargetMode="External"/><Relationship Id="rId27" Type="http://schemas.openxmlformats.org/officeDocument/2006/relationships/hyperlink" Target="http://ufa.rabota-naiti.ru/professii/prodavec-konsultant/" TargetMode="External"/><Relationship Id="rId30" Type="http://schemas.openxmlformats.org/officeDocument/2006/relationships/hyperlink" Target="http://ufa.rabota-naiti.ru/professii/torgovyy-predstavite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Беседа «Востребованные профессии»</a:t>
            </a:r>
          </a:p>
          <a:p>
            <a:r>
              <a:rPr lang="ru-RU" sz="4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3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Значение слова «востребованные»: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необходимые, нужные; пользующиеся спросом </a:t>
            </a:r>
            <a:r>
              <a:rPr lang="ru-RU" sz="4800" dirty="0" smtClean="0">
                <a:solidFill>
                  <a:srgbClr val="0070C0"/>
                </a:solidFill>
              </a:rPr>
              <a:t>профессии  на </a:t>
            </a:r>
            <a:r>
              <a:rPr lang="ru-RU" sz="4800" smtClean="0">
                <a:solidFill>
                  <a:srgbClr val="0070C0"/>
                </a:solidFill>
              </a:rPr>
              <a:t>рынке </a:t>
            </a:r>
            <a:r>
              <a:rPr lang="ru-RU" sz="4800" smtClean="0">
                <a:solidFill>
                  <a:srgbClr val="0070C0"/>
                </a:solidFill>
              </a:rPr>
              <a:t>труда</a:t>
            </a:r>
          </a:p>
          <a:p>
            <a:endParaRPr lang="ru-RU" sz="4800" dirty="0" smtClean="0">
              <a:solidFill>
                <a:srgbClr val="0070C0"/>
              </a:solidFill>
            </a:endParaRPr>
          </a:p>
          <a:p>
            <a:r>
              <a:rPr lang="ru-RU" sz="4800" dirty="0" smtClean="0">
                <a:solidFill>
                  <a:srgbClr val="0070C0"/>
                </a:solidFill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572428" cy="49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7%20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4211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 выбрали следующие профессии: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Шофер,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парикмахер, 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повар-кондитер,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сварщик,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дизайнер интерьера,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накладчик,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медицинская лаборантка,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лаборантка,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строитель,</a:t>
            </a:r>
          </a:p>
          <a:p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водитель поезда</a:t>
            </a:r>
            <a:endParaRPr lang="ru-RU" sz="280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221/11577/1/img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2976" y="500043"/>
            <a:ext cx="7358114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68866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Список востребованных профессий 2016-2020 для мужчин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Список востребованных профессий 2016-2020 для женщин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Список востребованных рабочих профессий 2016-2020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7561" cy="65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845095"/>
            <a:ext cx="2857520" cy="601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1568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2"/>
              </a:rPr>
              <a:t>Администратор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Helvetica"/>
              </a:rPr>
              <a:t>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3"/>
              </a:rPr>
              <a:t>Бухгалтер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4"/>
              </a:rPr>
              <a:t>Водитель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5"/>
              </a:rPr>
              <a:t>Врач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6"/>
              </a:rPr>
              <a:t>Грузчик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7"/>
              </a:rPr>
              <a:t>Директор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8"/>
              </a:rPr>
              <a:t>Заместитель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9"/>
              </a:rPr>
              <a:t>Инженер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0"/>
              </a:rPr>
              <a:t>Кассир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1"/>
              </a:rPr>
              <a:t>Кладовщик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2"/>
              </a:rPr>
              <a:t>Консультант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3"/>
              </a:rPr>
              <a:t>Курьер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4"/>
              </a:rPr>
              <a:t>Мастер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5"/>
              </a:rPr>
              <a:t>Медицинская сестра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6"/>
              </a:rPr>
              <a:t>Менеджер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7"/>
              </a:rPr>
              <a:t>Менеджер по продажам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Times New Roman" pitchFamily="18" charset="0"/>
                <a:cs typeface="Helvetica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Helvetica"/>
                <a:hlinkClick r:id="rId18"/>
              </a:rPr>
              <a:t>Менеджер по работе с клиентами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214422"/>
            <a:ext cx="3143272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Helvetica"/>
              </a:rPr>
              <a:t>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9"/>
              </a:rPr>
              <a:t>Оператор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0"/>
              </a:rPr>
              <a:t>Официант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1"/>
              </a:rPr>
              <a:t>Охранник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2"/>
              </a:rPr>
              <a:t>Повар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3"/>
              </a:rPr>
              <a:t>Помощник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4"/>
              </a:rPr>
              <a:t>Программист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5"/>
              </a:rPr>
              <a:t>Продавец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6"/>
              </a:rPr>
              <a:t>Продавец-кассир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7"/>
              </a:rPr>
              <a:t>Продавец-консультант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8"/>
              </a:rPr>
              <a:t>Риелтор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9"/>
              </a:rPr>
              <a:t>Секретарь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0"/>
              </a:rPr>
              <a:t>Торговый представитель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1"/>
              </a:rPr>
              <a:t>Уборщица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2"/>
              </a:rPr>
              <a:t>Учитель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749" y="214290"/>
            <a:ext cx="8711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Популярные профессии в г. Уфа</a:t>
            </a:r>
            <a:endParaRPr lang="ru-RU" sz="40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000" dirty="0" err="1" smtClean="0"/>
              <a:t>вэб-программистами</a:t>
            </a:r>
            <a:endParaRPr lang="ru-RU" sz="3000" dirty="0" smtClean="0"/>
          </a:p>
          <a:p>
            <a:r>
              <a:rPr lang="ru-RU" sz="3000" dirty="0" smtClean="0"/>
              <a:t>сборщиками </a:t>
            </a:r>
            <a:r>
              <a:rPr lang="ru-RU" sz="3000" dirty="0"/>
              <a:t>различных </a:t>
            </a:r>
            <a:r>
              <a:rPr lang="ru-RU" sz="3000" dirty="0" smtClean="0"/>
              <a:t>устройств</a:t>
            </a:r>
          </a:p>
          <a:p>
            <a:r>
              <a:rPr lang="ru-RU" sz="3000" dirty="0" smtClean="0"/>
              <a:t>наблюдателями </a:t>
            </a:r>
            <a:r>
              <a:rPr lang="ru-RU" sz="3000" dirty="0"/>
              <a:t>за мониторами наружного </a:t>
            </a:r>
            <a:r>
              <a:rPr lang="ru-RU" sz="3000" dirty="0" smtClean="0"/>
              <a:t>видеонаблюдения</a:t>
            </a:r>
          </a:p>
          <a:p>
            <a:r>
              <a:rPr lang="ru-RU" sz="3000" dirty="0" smtClean="0"/>
              <a:t>поварами</a:t>
            </a:r>
          </a:p>
          <a:p>
            <a:r>
              <a:rPr lang="ru-RU" sz="3000" dirty="0"/>
              <a:t>б</a:t>
            </a:r>
            <a:r>
              <a:rPr lang="ru-RU" sz="3000" dirty="0" smtClean="0"/>
              <a:t>ухгалтерами</a:t>
            </a:r>
          </a:p>
          <a:p>
            <a:r>
              <a:rPr lang="ru-RU" sz="3000" dirty="0" smtClean="0"/>
              <a:t>столярами</a:t>
            </a:r>
          </a:p>
          <a:p>
            <a:r>
              <a:rPr lang="ru-RU" sz="3000" dirty="0" smtClean="0"/>
              <a:t>мастерами маникюра и педикюра</a:t>
            </a:r>
          </a:p>
          <a:p>
            <a:r>
              <a:rPr lang="ru-RU" sz="3000" dirty="0" smtClean="0"/>
              <a:t>массажистами</a:t>
            </a:r>
          </a:p>
          <a:p>
            <a:r>
              <a:rPr lang="ru-RU" sz="3000" dirty="0" smtClean="0"/>
              <a:t>учителями</a:t>
            </a:r>
          </a:p>
          <a:p>
            <a:r>
              <a:rPr lang="ru-RU" sz="3000" dirty="0" smtClean="0"/>
              <a:t>воспитателями</a:t>
            </a:r>
          </a:p>
          <a:p>
            <a:r>
              <a:rPr lang="ru-RU" sz="3000" dirty="0" smtClean="0"/>
              <a:t>Тренерами</a:t>
            </a:r>
          </a:p>
          <a:p>
            <a:r>
              <a:rPr lang="ru-RU" sz="3000" dirty="0" smtClean="0"/>
              <a:t>есть писатели, художники, актеры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0734" y="285728"/>
            <a:ext cx="55891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Глухие работают </a:t>
            </a:r>
            <a:endParaRPr lang="ru-RU" sz="54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400552" cy="51974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Татьяна </a:t>
            </a:r>
            <a:r>
              <a:rPr lang="ru-RU" sz="2600" dirty="0" err="1" smtClean="0">
                <a:solidFill>
                  <a:srgbClr val="C00000"/>
                </a:solidFill>
              </a:rPr>
              <a:t>Бирс</a:t>
            </a:r>
            <a:r>
              <a:rPr lang="ru-RU" sz="2600" dirty="0" smtClean="0">
                <a:solidFill>
                  <a:srgbClr val="C00000"/>
                </a:solidFill>
              </a:rPr>
              <a:t> –спортсменка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Занимала призовые места на чемпионатах Москвы и России для глухих по плаванию, волейболу. Татьяна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Бирс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окончила университет физической культуры, спорта. .  Она не слышала совсем, слышащих по губам "читала". Училась наравне со слышащими студентами. В её группе обучалось 30 человек, 7 человек не слышали. У глухих ребят не было никаких привилегий.  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Сейчас работает в коллективе со слышащими. Работу нашла в Интернете.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29698" name="Picture 2" descr="Фото из личного архива Татьяны Би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8" y="100010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28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Яркие примеры из жизни глухонемых</a:t>
            </a:r>
            <a:endParaRPr lang="ru-RU" sz="36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23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</a:t>
            </a:r>
            <a:r>
              <a:rPr lang="ru-RU" sz="4000" b="1" cap="none" spc="50" dirty="0" err="1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Сидельников</a:t>
            </a:r>
            <a:r>
              <a:rPr lang="ru-RU" sz="4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40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журналист</a:t>
            </a:r>
            <a:endParaRPr lang="ru-RU" sz="40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28628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образованию - инженер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работать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Сейчас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 работает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сайтах Всероссийской организации глухих и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Глухих.net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Сидельников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ведет передачи для глухих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слабослышащих людей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жестовом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языке.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Недавно Александр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Сидельников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стал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преподавателем университета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Москве. Слышащих учит жестовому языку.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актер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Снялся в двух кинофильмах.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думает,  что глухой человек может работать наравне  со  слышащими людьми.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Фото: © Валерия Бородина"/>
          <p:cNvPicPr>
            <a:picLocks noChangeAspect="1" noChangeArrowheads="1"/>
          </p:cNvPicPr>
          <p:nvPr/>
        </p:nvPicPr>
        <p:blipFill>
          <a:blip r:embed="rId3" cstate="print"/>
          <a:srcRect l="25221" r="22469"/>
          <a:stretch>
            <a:fillRect/>
          </a:stretch>
        </p:blipFill>
        <p:spPr bwMode="auto">
          <a:xfrm>
            <a:off x="500034" y="1285860"/>
            <a:ext cx="400052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315" y="0"/>
            <a:ext cx="9307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7224" y="908280"/>
            <a:ext cx="828677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700" dirty="0" smtClean="0">
                <a:solidFill>
                  <a:srgbClr val="2E2E2E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Рисунок 1" descr="http://penza-post.ru/uploads/2-1/masha/06.06/fkp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выборе профессии, при поиске работы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поможет</a:t>
            </a:r>
            <a:endParaRPr lang="ru-RU" sz="28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http://www.variant.tomsk.ru/uploads/posts/2013-11/1385560709_zanyatost-nasel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4500594" cy="28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7" descr="http://www.vladtime.ru/uploads/posts/0-4659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65008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904"/>
            <a:ext cx="8282514" cy="61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57364"/>
            <a:ext cx="7921812" cy="25853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удачи и успехов Вам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выборе профессии!!!</a:t>
            </a:r>
            <a:endParaRPr lang="ru-RU" sz="54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1" descr="http://old.stttrk.ru/logos/db/files/f558a426bf3e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1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7451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714356"/>
          <a:ext cx="8286807" cy="4791364"/>
        </p:xfrm>
        <a:graphic>
          <a:graphicData uri="http://schemas.openxmlformats.org/drawingml/2006/table">
            <a:tbl>
              <a:tblPr/>
              <a:tblGrid>
                <a:gridCol w="597247"/>
                <a:gridCol w="5076603"/>
                <a:gridCol w="821215"/>
                <a:gridCol w="821215"/>
                <a:gridCol w="970527"/>
              </a:tblGrid>
              <a:tr h="43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Вопросы, задания</a:t>
                      </a: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Выбрал(а) ли ты свою будущую профессию</a:t>
                      </a: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 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да -4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нет-2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Да-1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да-все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Назови выбранную  профессию.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ты еще не выбрал(а) профессию, то какие профессии  тебе  нравятся?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Повар. Флорист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водитель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планируешь  после окончания школы:  а) Буду работать.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Попробую поступить в техникум, ПТУ, 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Затрудняюсь ответить.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а)-3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б)-4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в)-2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а)-1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б)-1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в)-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а)-2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б)-4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928670"/>
          <a:ext cx="7929618" cy="3205480"/>
        </p:xfrm>
        <a:graphic>
          <a:graphicData uri="http://schemas.openxmlformats.org/drawingml/2006/table">
            <a:tbl>
              <a:tblPr/>
              <a:tblGrid>
                <a:gridCol w="571504"/>
                <a:gridCol w="4929222"/>
                <a:gridCol w="714380"/>
                <a:gridCol w="857256"/>
                <a:gridCol w="857256"/>
              </a:tblGrid>
              <a:tr h="1907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Готовишь ли ты  себя к будущей профессии?    </a:t>
                      </a:r>
                      <a:endParaRPr lang="ru-RU" sz="2400" dirty="0" smtClean="0">
                        <a:solidFill>
                          <a:srgbClr val="111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Не вижу в этом необходимости.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Хотелось бы что-нибудь сделать, но не знаю, с чего начать.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Частично готовлюсь.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Да, готовлюсь к будущей профессии.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14817"/>
          <a:ext cx="7929618" cy="1577340"/>
        </p:xfrm>
        <a:graphic>
          <a:graphicData uri="http://schemas.openxmlformats.org/drawingml/2006/table">
            <a:tbl>
              <a:tblPr/>
              <a:tblGrid>
                <a:gridCol w="571504"/>
                <a:gridCol w="4929222"/>
                <a:gridCol w="714411"/>
                <a:gridCol w="857225"/>
                <a:gridCol w="857256"/>
              </a:tblGrid>
              <a:tr h="1480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Хочешь</a:t>
                      </a: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чтобы  родители, друзья и знакомые </a:t>
                      </a: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дали </a:t>
                      </a: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тебе  совет в </a:t>
                      </a: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выборе </a:t>
                      </a: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профессии?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нет-3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да-2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та-1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да-1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та-1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нет-0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да-4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та-2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48344"/>
          <a:ext cx="8001056" cy="630936"/>
        </p:xfrm>
        <a:graphic>
          <a:graphicData uri="http://schemas.openxmlformats.org/drawingml/2006/table">
            <a:tbl>
              <a:tblPr firstRow="1"/>
              <a:tblGrid>
                <a:gridCol w="642942"/>
                <a:gridCol w="4929222"/>
                <a:gridCol w="714380"/>
                <a:gridCol w="857256"/>
                <a:gridCol w="857256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Вопросы, задания</a:t>
                      </a: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484669"/>
          <a:ext cx="7929618" cy="6373331"/>
        </p:xfrm>
        <a:graphic>
          <a:graphicData uri="http://schemas.openxmlformats.org/drawingml/2006/table">
            <a:tbl>
              <a:tblPr/>
              <a:tblGrid>
                <a:gridCol w="732993"/>
                <a:gridCol w="4696295"/>
                <a:gridCol w="785818"/>
                <a:gridCol w="714380"/>
                <a:gridCol w="1000132"/>
              </a:tblGrid>
              <a:tr h="2286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3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</a:t>
                      </a: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хотел(а) бы быть в своей </a:t>
                      </a:r>
                      <a:r>
                        <a:rPr lang="ru-RU" sz="23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профессии: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3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Руководителем предприятия.</a:t>
                      </a:r>
                      <a:b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 Рядовым человеком коллектива.</a:t>
                      </a:r>
                      <a:b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 Квалифицированным специалистом.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Лучше всего я учился(</a:t>
                      </a:r>
                      <a:r>
                        <a:rPr lang="ru-RU" sz="23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лась</a:t>
                      </a: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бы, если преподаватели:   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 Имели ко мне индивидуальный подход.</a:t>
                      </a:r>
                      <a:b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 Организовали дискуссии по интересующим вопросам.</a:t>
                      </a:r>
                      <a:b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3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 Сообщали больше информации о профессиональной деятельности взрослых.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3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0"/>
          <a:ext cx="7929618" cy="490728"/>
        </p:xfrm>
        <a:graphic>
          <a:graphicData uri="http://schemas.openxmlformats.org/drawingml/2006/table">
            <a:tbl>
              <a:tblPr firstRow="1"/>
              <a:tblGrid>
                <a:gridCol w="714380"/>
                <a:gridCol w="4714908"/>
                <a:gridCol w="785818"/>
                <a:gridCol w="714380"/>
                <a:gridCol w="1000132"/>
              </a:tblGrid>
              <a:tr h="43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Вопросы, задания</a:t>
                      </a: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428736"/>
          <a:ext cx="7929617" cy="3364992"/>
        </p:xfrm>
        <a:graphic>
          <a:graphicData uri="http://schemas.openxmlformats.org/drawingml/2006/table">
            <a:tbl>
              <a:tblPr/>
              <a:tblGrid>
                <a:gridCol w="642942"/>
                <a:gridCol w="4929222"/>
                <a:gridCol w="642942"/>
                <a:gridCol w="714380"/>
                <a:gridCol w="1000131"/>
              </a:tblGrid>
              <a:tr h="194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будущей трудовой деятельности я хотел(а) </a:t>
                      </a: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бы: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ru-RU" sz="2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Чтобы были условия для профессионального роста.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Б. Чтобы решения принимались коллективно.</a:t>
                      </a:r>
                      <a:b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 Самостоятельно работать над решением проблем.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859" marR="40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7929618" cy="630936"/>
        </p:xfrm>
        <a:graphic>
          <a:graphicData uri="http://schemas.openxmlformats.org/drawingml/2006/table">
            <a:tbl>
              <a:tblPr firstRow="1"/>
              <a:tblGrid>
                <a:gridCol w="642942"/>
                <a:gridCol w="4919589"/>
                <a:gridCol w="652575"/>
                <a:gridCol w="714380"/>
                <a:gridCol w="1000132"/>
              </a:tblGrid>
              <a:tr h="43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Вопросы, задания</a:t>
                      </a: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09" marR="26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072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избавляет нас от трёх великих зол: скуки, порока и нужды.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3116"/>
            <a:ext cx="7570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профессия выбирает человека, а человек профессию.</a:t>
            </a:r>
            <a:endParaRPr lang="ru-RU" sz="3600" b="1" i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2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профессий с большим будущим, но есть профессионалы с большим будущим.</a:t>
            </a:r>
            <a:endParaRPr lang="ru-RU" sz="3600" b="1" i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577</Words>
  <Application>Microsoft Office PowerPoint</Application>
  <PresentationFormat>Экран (4:3)</PresentationFormat>
  <Paragraphs>251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жизнь класса</dc:title>
  <dc:creator>кабинет 13</dc:creator>
  <cp:lastModifiedBy>кабинет 13</cp:lastModifiedBy>
  <cp:revision>68</cp:revision>
  <dcterms:created xsi:type="dcterms:W3CDTF">2016-12-17T08:13:40Z</dcterms:created>
  <dcterms:modified xsi:type="dcterms:W3CDTF">2017-11-17T10:50:21Z</dcterms:modified>
</cp:coreProperties>
</file>